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76" r:id="rId4"/>
    <p:sldId id="281" r:id="rId5"/>
    <p:sldId id="262" r:id="rId6"/>
    <p:sldId id="285" r:id="rId7"/>
    <p:sldId id="259" r:id="rId8"/>
    <p:sldId id="261" r:id="rId9"/>
    <p:sldId id="260" r:id="rId10"/>
    <p:sldId id="279" r:id="rId11"/>
    <p:sldId id="280" r:id="rId12"/>
    <p:sldId id="282" r:id="rId13"/>
    <p:sldId id="283" r:id="rId14"/>
    <p:sldId id="277" r:id="rId15"/>
    <p:sldId id="263" r:id="rId16"/>
    <p:sldId id="264" r:id="rId17"/>
    <p:sldId id="266" r:id="rId18"/>
    <p:sldId id="267" r:id="rId19"/>
    <p:sldId id="268" r:id="rId20"/>
    <p:sldId id="269" r:id="rId21"/>
    <p:sldId id="270" r:id="rId22"/>
    <p:sldId id="271" r:id="rId23"/>
    <p:sldId id="275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D92AE-A876-4665-8FCB-A35B9106DA62}" v="2505" dt="2022-06-02T14:01:30.672"/>
    <p1510:client id="{25C0B55F-AA4C-47B0-9809-C00FC90F9AF7}" v="799" dt="2022-06-02T14:00:13.278"/>
    <p1510:client id="{3B2C4E82-D8EC-4085-A3C7-678EAB14041C}" v="531" dt="2022-06-02T14:00:48.181"/>
    <p1510:client id="{D85A6D1C-C894-4D10-A86F-E317D953CF35}" v="20" dt="2022-06-02T11:06:25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6">
        <a:alpha val="0"/>
      </a:schemeClr>
    </dgm:fillClrLst>
    <dgm:linClrLst meth="repeat">
      <a:schemeClr val="accent6">
        <a:alpha val="0"/>
      </a:schemeClr>
    </dgm:linClrLst>
    <dgm:effectClrLst/>
    <dgm:txLinClrLst/>
    <dgm:txFillClrLst meth="repeat"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2A5DA-D0FE-45A3-AC8C-A2CD44D57F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6_2" csCatId="accent6" phldr="1"/>
      <dgm:spPr/>
      <dgm:t>
        <a:bodyPr/>
        <a:lstStyle/>
        <a:p>
          <a:endParaRPr lang="en-US"/>
        </a:p>
      </dgm:t>
    </dgm:pt>
    <dgm:pt modelId="{E9C9D6DE-5583-4A67-A5D8-8BB4B2BC0A47}">
      <dgm:prSet/>
      <dgm:spPr/>
      <dgm:t>
        <a:bodyPr/>
        <a:lstStyle/>
        <a:p>
          <a:pPr>
            <a:defRPr cap="all"/>
          </a:pPr>
          <a:r>
            <a:rPr lang="es-ES" noProof="0"/>
            <a:t>Crear</a:t>
          </a:r>
          <a:r>
            <a:rPr lang="en-US"/>
            <a:t> </a:t>
          </a:r>
          <a:r>
            <a:rPr lang="en-US" err="1"/>
            <a:t>una</a:t>
          </a:r>
          <a:r>
            <a:rPr lang="en-US"/>
            <a:t> base </a:t>
          </a:r>
          <a:r>
            <a:rPr lang="en-US" err="1"/>
            <a:t>fija</a:t>
          </a:r>
          <a:r>
            <a:rPr lang="en-US"/>
            <a:t> de </a:t>
          </a:r>
          <a:r>
            <a:rPr lang="es-ES" noProof="0"/>
            <a:t>clientes</a:t>
          </a:r>
          <a:r>
            <a:rPr lang="en-US"/>
            <a:t>/</a:t>
          </a:r>
          <a:r>
            <a:rPr lang="en-US" err="1"/>
            <a:t>usuarios</a:t>
          </a:r>
          <a:r>
            <a:rPr lang="en-US"/>
            <a:t>.</a:t>
          </a:r>
        </a:p>
      </dgm:t>
    </dgm:pt>
    <dgm:pt modelId="{CD697AA8-5BD6-476F-AA4C-0E9E3E7C5224}" type="parTrans" cxnId="{8FB22EFD-105F-48EC-AEC9-A38220D79869}">
      <dgm:prSet/>
      <dgm:spPr/>
      <dgm:t>
        <a:bodyPr/>
        <a:lstStyle/>
        <a:p>
          <a:endParaRPr lang="en-US"/>
        </a:p>
      </dgm:t>
    </dgm:pt>
    <dgm:pt modelId="{D6F3F2CC-C098-4E89-BE76-A94E4E5E38BC}" type="sibTrans" cxnId="{8FB22EFD-105F-48EC-AEC9-A38220D79869}">
      <dgm:prSet/>
      <dgm:spPr/>
      <dgm:t>
        <a:bodyPr/>
        <a:lstStyle/>
        <a:p>
          <a:endParaRPr lang="en-US"/>
        </a:p>
      </dgm:t>
    </dgm:pt>
    <dgm:pt modelId="{11D6618D-0BAA-4E51-B0EE-BAB7C5E76475}">
      <dgm:prSet/>
      <dgm:spPr/>
      <dgm:t>
        <a:bodyPr/>
        <a:lstStyle/>
        <a:p>
          <a:pPr>
            <a:defRPr cap="all"/>
          </a:pPr>
          <a:r>
            <a:rPr lang="es-ES" b="0" i="0"/>
            <a:t>Conseguir un ratio de ventas elevado.</a:t>
          </a:r>
          <a:endParaRPr lang="en-US"/>
        </a:p>
      </dgm:t>
    </dgm:pt>
    <dgm:pt modelId="{3729651A-9FF5-4A0B-9BF7-42792EC5C8DB}" type="parTrans" cxnId="{26958499-0E57-4C1B-A9FC-E8853D0D5918}">
      <dgm:prSet/>
      <dgm:spPr/>
      <dgm:t>
        <a:bodyPr/>
        <a:lstStyle/>
        <a:p>
          <a:endParaRPr lang="en-US"/>
        </a:p>
      </dgm:t>
    </dgm:pt>
    <dgm:pt modelId="{7BF9ADB5-8D86-406F-B188-51E2D7CB5E65}" type="sibTrans" cxnId="{26958499-0E57-4C1B-A9FC-E8853D0D5918}">
      <dgm:prSet/>
      <dgm:spPr/>
      <dgm:t>
        <a:bodyPr/>
        <a:lstStyle/>
        <a:p>
          <a:endParaRPr lang="en-US"/>
        </a:p>
      </dgm:t>
    </dgm:pt>
    <dgm:pt modelId="{F91A4E70-FCAA-438D-B00C-FFC390FBA12C}">
      <dgm:prSet/>
      <dgm:spPr/>
      <dgm:t>
        <a:bodyPr/>
        <a:lstStyle/>
        <a:p>
          <a:pPr>
            <a:defRPr cap="all"/>
          </a:pPr>
          <a:r>
            <a:rPr lang="es-ES" b="0" i="0"/>
            <a:t>Mantener los eventos actualizados.</a:t>
          </a:r>
          <a:endParaRPr lang="en-US"/>
        </a:p>
      </dgm:t>
    </dgm:pt>
    <dgm:pt modelId="{101D76B3-A7E1-47FC-B3D8-BEC7687BF6BB}" type="parTrans" cxnId="{72B2A97B-3C84-48B9-88FA-E23DF7150E81}">
      <dgm:prSet/>
      <dgm:spPr/>
      <dgm:t>
        <a:bodyPr/>
        <a:lstStyle/>
        <a:p>
          <a:endParaRPr lang="en-US"/>
        </a:p>
      </dgm:t>
    </dgm:pt>
    <dgm:pt modelId="{1FABBF34-40E8-49E8-A033-BE4D3D39AF70}" type="sibTrans" cxnId="{72B2A97B-3C84-48B9-88FA-E23DF7150E81}">
      <dgm:prSet/>
      <dgm:spPr/>
      <dgm:t>
        <a:bodyPr/>
        <a:lstStyle/>
        <a:p>
          <a:endParaRPr lang="en-US"/>
        </a:p>
      </dgm:t>
    </dgm:pt>
    <dgm:pt modelId="{43151332-26AC-4926-AA14-26EB5FF9D399}" type="pres">
      <dgm:prSet presAssocID="{A642A5DA-D0FE-45A3-AC8C-A2CD44D57F2B}" presName="root" presStyleCnt="0">
        <dgm:presLayoutVars>
          <dgm:dir/>
          <dgm:resizeHandles val="exact"/>
        </dgm:presLayoutVars>
      </dgm:prSet>
      <dgm:spPr/>
    </dgm:pt>
    <dgm:pt modelId="{7CD0E18C-37CF-4B10-A40D-8E45140B5C3F}" type="pres">
      <dgm:prSet presAssocID="{E9C9D6DE-5583-4A67-A5D8-8BB4B2BC0A47}" presName="compNode" presStyleCnt="0"/>
      <dgm:spPr/>
    </dgm:pt>
    <dgm:pt modelId="{567B0907-6238-4FD0-B4FD-58AF9F18A9D1}" type="pres">
      <dgm:prSet presAssocID="{E9C9D6DE-5583-4A67-A5D8-8BB4B2BC0A4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5360900-CCF2-4C09-B64C-29438685E18D}" type="pres">
      <dgm:prSet presAssocID="{E9C9D6DE-5583-4A67-A5D8-8BB4B2BC0A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 de personas con relleno sólido"/>
        </a:ext>
      </dgm:extLst>
    </dgm:pt>
    <dgm:pt modelId="{F8F05C17-7EF7-4E19-9D1A-CC7D5DB0DDCF}" type="pres">
      <dgm:prSet presAssocID="{E9C9D6DE-5583-4A67-A5D8-8BB4B2BC0A47}" presName="spaceRect" presStyleCnt="0"/>
      <dgm:spPr/>
    </dgm:pt>
    <dgm:pt modelId="{D75AE706-2B46-43D2-A58C-F6E1F0F1AE7F}" type="pres">
      <dgm:prSet presAssocID="{E9C9D6DE-5583-4A67-A5D8-8BB4B2BC0A47}" presName="textRect" presStyleLbl="revTx" presStyleIdx="0" presStyleCnt="3">
        <dgm:presLayoutVars>
          <dgm:chMax val="1"/>
          <dgm:chPref val="1"/>
        </dgm:presLayoutVars>
      </dgm:prSet>
      <dgm:spPr/>
    </dgm:pt>
    <dgm:pt modelId="{EAB9C83D-F1FC-41CE-8D3F-70F7FC2547EE}" type="pres">
      <dgm:prSet presAssocID="{D6F3F2CC-C098-4E89-BE76-A94E4E5E38BC}" presName="sibTrans" presStyleCnt="0"/>
      <dgm:spPr/>
    </dgm:pt>
    <dgm:pt modelId="{B1771932-2BE0-413E-8CD1-D3AFD7D6ED07}" type="pres">
      <dgm:prSet presAssocID="{11D6618D-0BAA-4E51-B0EE-BAB7C5E76475}" presName="compNode" presStyleCnt="0"/>
      <dgm:spPr/>
    </dgm:pt>
    <dgm:pt modelId="{472446C3-3E4E-4E94-A61A-ADBD7EAEA505}" type="pres">
      <dgm:prSet presAssocID="{11D6618D-0BAA-4E51-B0EE-BAB7C5E7647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3205537-D276-46B9-BAAB-7A7BA736F6A1}" type="pres">
      <dgm:prSet presAssocID="{11D6618D-0BAA-4E51-B0EE-BAB7C5E764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 contorno"/>
        </a:ext>
      </dgm:extLst>
    </dgm:pt>
    <dgm:pt modelId="{16D5A9BD-E1E7-462D-AECA-322C6075082A}" type="pres">
      <dgm:prSet presAssocID="{11D6618D-0BAA-4E51-B0EE-BAB7C5E76475}" presName="spaceRect" presStyleCnt="0"/>
      <dgm:spPr/>
    </dgm:pt>
    <dgm:pt modelId="{3BB16017-5BB4-4751-AF03-1144AFBE6C6C}" type="pres">
      <dgm:prSet presAssocID="{11D6618D-0BAA-4E51-B0EE-BAB7C5E76475}" presName="textRect" presStyleLbl="revTx" presStyleIdx="1" presStyleCnt="3">
        <dgm:presLayoutVars>
          <dgm:chMax val="1"/>
          <dgm:chPref val="1"/>
        </dgm:presLayoutVars>
      </dgm:prSet>
      <dgm:spPr/>
    </dgm:pt>
    <dgm:pt modelId="{38F6AB56-C992-4F22-A09A-88ABBF3AAD4B}" type="pres">
      <dgm:prSet presAssocID="{7BF9ADB5-8D86-406F-B188-51E2D7CB5E65}" presName="sibTrans" presStyleCnt="0"/>
      <dgm:spPr/>
    </dgm:pt>
    <dgm:pt modelId="{2AA343F4-0949-41FF-81F5-5C17ACE168B0}" type="pres">
      <dgm:prSet presAssocID="{F91A4E70-FCAA-438D-B00C-FFC390FBA12C}" presName="compNode" presStyleCnt="0"/>
      <dgm:spPr/>
    </dgm:pt>
    <dgm:pt modelId="{7D1552C2-1F74-441B-9E28-63F1CC8D547B}" type="pres">
      <dgm:prSet presAssocID="{F91A4E70-FCAA-438D-B00C-FFC390FBA12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3754048-E977-46D6-9FE8-7ADAB2CC2A11}" type="pres">
      <dgm:prSet presAssocID="{F91A4E70-FCAA-438D-B00C-FFC390FBA1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B74A6B2-C8EB-4475-BBAA-E909686AF3AF}" type="pres">
      <dgm:prSet presAssocID="{F91A4E70-FCAA-438D-B00C-FFC390FBA12C}" presName="spaceRect" presStyleCnt="0"/>
      <dgm:spPr/>
    </dgm:pt>
    <dgm:pt modelId="{DE32C643-A1B9-4298-8271-23CC4576CC8A}" type="pres">
      <dgm:prSet presAssocID="{F91A4E70-FCAA-438D-B00C-FFC390FBA1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1A0BE07-C421-438E-A63C-0DA3944A7CFF}" type="presOf" srcId="{E9C9D6DE-5583-4A67-A5D8-8BB4B2BC0A47}" destId="{D75AE706-2B46-43D2-A58C-F6E1F0F1AE7F}" srcOrd="0" destOrd="0" presId="urn:microsoft.com/office/officeart/2018/5/layout/IconLeafLabelList"/>
    <dgm:cxn modelId="{3209811B-30F5-4D98-95C2-F5AF5620A9FC}" type="presOf" srcId="{A642A5DA-D0FE-45A3-AC8C-A2CD44D57F2B}" destId="{43151332-26AC-4926-AA14-26EB5FF9D399}" srcOrd="0" destOrd="0" presId="urn:microsoft.com/office/officeart/2018/5/layout/IconLeafLabelList"/>
    <dgm:cxn modelId="{6128C930-7170-4E09-B34F-26868636A62F}" type="presOf" srcId="{11D6618D-0BAA-4E51-B0EE-BAB7C5E76475}" destId="{3BB16017-5BB4-4751-AF03-1144AFBE6C6C}" srcOrd="0" destOrd="0" presId="urn:microsoft.com/office/officeart/2018/5/layout/IconLeafLabelList"/>
    <dgm:cxn modelId="{72B2A97B-3C84-48B9-88FA-E23DF7150E81}" srcId="{A642A5DA-D0FE-45A3-AC8C-A2CD44D57F2B}" destId="{F91A4E70-FCAA-438D-B00C-FFC390FBA12C}" srcOrd="2" destOrd="0" parTransId="{101D76B3-A7E1-47FC-B3D8-BEC7687BF6BB}" sibTransId="{1FABBF34-40E8-49E8-A033-BE4D3D39AF70}"/>
    <dgm:cxn modelId="{042DD594-9543-44B4-9094-0CF325F43877}" type="presOf" srcId="{F91A4E70-FCAA-438D-B00C-FFC390FBA12C}" destId="{DE32C643-A1B9-4298-8271-23CC4576CC8A}" srcOrd="0" destOrd="0" presId="urn:microsoft.com/office/officeart/2018/5/layout/IconLeafLabelList"/>
    <dgm:cxn modelId="{26958499-0E57-4C1B-A9FC-E8853D0D5918}" srcId="{A642A5DA-D0FE-45A3-AC8C-A2CD44D57F2B}" destId="{11D6618D-0BAA-4E51-B0EE-BAB7C5E76475}" srcOrd="1" destOrd="0" parTransId="{3729651A-9FF5-4A0B-9BF7-42792EC5C8DB}" sibTransId="{7BF9ADB5-8D86-406F-B188-51E2D7CB5E65}"/>
    <dgm:cxn modelId="{8FB22EFD-105F-48EC-AEC9-A38220D79869}" srcId="{A642A5DA-D0FE-45A3-AC8C-A2CD44D57F2B}" destId="{E9C9D6DE-5583-4A67-A5D8-8BB4B2BC0A47}" srcOrd="0" destOrd="0" parTransId="{CD697AA8-5BD6-476F-AA4C-0E9E3E7C5224}" sibTransId="{D6F3F2CC-C098-4E89-BE76-A94E4E5E38BC}"/>
    <dgm:cxn modelId="{648D582F-3CC5-45AC-B28E-06497F8C5060}" type="presParOf" srcId="{43151332-26AC-4926-AA14-26EB5FF9D399}" destId="{7CD0E18C-37CF-4B10-A40D-8E45140B5C3F}" srcOrd="0" destOrd="0" presId="urn:microsoft.com/office/officeart/2018/5/layout/IconLeafLabelList"/>
    <dgm:cxn modelId="{F7261924-9E05-4BCE-8A38-AB2D7BBF9C1B}" type="presParOf" srcId="{7CD0E18C-37CF-4B10-A40D-8E45140B5C3F}" destId="{567B0907-6238-4FD0-B4FD-58AF9F18A9D1}" srcOrd="0" destOrd="0" presId="urn:microsoft.com/office/officeart/2018/5/layout/IconLeafLabelList"/>
    <dgm:cxn modelId="{08399BD2-2DC9-48FD-A816-2485823830D8}" type="presParOf" srcId="{7CD0E18C-37CF-4B10-A40D-8E45140B5C3F}" destId="{55360900-CCF2-4C09-B64C-29438685E18D}" srcOrd="1" destOrd="0" presId="urn:microsoft.com/office/officeart/2018/5/layout/IconLeafLabelList"/>
    <dgm:cxn modelId="{BB3AD7DD-ACB4-4624-BACD-07411D48DF4B}" type="presParOf" srcId="{7CD0E18C-37CF-4B10-A40D-8E45140B5C3F}" destId="{F8F05C17-7EF7-4E19-9D1A-CC7D5DB0DDCF}" srcOrd="2" destOrd="0" presId="urn:microsoft.com/office/officeart/2018/5/layout/IconLeafLabelList"/>
    <dgm:cxn modelId="{AC45D60D-8E8D-4C9B-8A5E-05A70A0805EF}" type="presParOf" srcId="{7CD0E18C-37CF-4B10-A40D-8E45140B5C3F}" destId="{D75AE706-2B46-43D2-A58C-F6E1F0F1AE7F}" srcOrd="3" destOrd="0" presId="urn:microsoft.com/office/officeart/2018/5/layout/IconLeafLabelList"/>
    <dgm:cxn modelId="{0B62AF85-5535-45A6-AC4D-9BF25DD2A4A6}" type="presParOf" srcId="{43151332-26AC-4926-AA14-26EB5FF9D399}" destId="{EAB9C83D-F1FC-41CE-8D3F-70F7FC2547EE}" srcOrd="1" destOrd="0" presId="urn:microsoft.com/office/officeart/2018/5/layout/IconLeafLabelList"/>
    <dgm:cxn modelId="{4576CB55-5E12-42B8-8580-313FE19A62A3}" type="presParOf" srcId="{43151332-26AC-4926-AA14-26EB5FF9D399}" destId="{B1771932-2BE0-413E-8CD1-D3AFD7D6ED07}" srcOrd="2" destOrd="0" presId="urn:microsoft.com/office/officeart/2018/5/layout/IconLeafLabelList"/>
    <dgm:cxn modelId="{81DBE851-DFDE-43A3-929C-6F972BA4D9AA}" type="presParOf" srcId="{B1771932-2BE0-413E-8CD1-D3AFD7D6ED07}" destId="{472446C3-3E4E-4E94-A61A-ADBD7EAEA505}" srcOrd="0" destOrd="0" presId="urn:microsoft.com/office/officeart/2018/5/layout/IconLeafLabelList"/>
    <dgm:cxn modelId="{6373F4C6-975A-4CC6-95B4-EF8BC113FFE6}" type="presParOf" srcId="{B1771932-2BE0-413E-8CD1-D3AFD7D6ED07}" destId="{A3205537-D276-46B9-BAAB-7A7BA736F6A1}" srcOrd="1" destOrd="0" presId="urn:microsoft.com/office/officeart/2018/5/layout/IconLeafLabelList"/>
    <dgm:cxn modelId="{16A1F1B0-A074-4BE4-A8F4-4837D737ED6D}" type="presParOf" srcId="{B1771932-2BE0-413E-8CD1-D3AFD7D6ED07}" destId="{16D5A9BD-E1E7-462D-AECA-322C6075082A}" srcOrd="2" destOrd="0" presId="urn:microsoft.com/office/officeart/2018/5/layout/IconLeafLabelList"/>
    <dgm:cxn modelId="{7AC80B52-E095-4C90-82E2-45A9765BE02A}" type="presParOf" srcId="{B1771932-2BE0-413E-8CD1-D3AFD7D6ED07}" destId="{3BB16017-5BB4-4751-AF03-1144AFBE6C6C}" srcOrd="3" destOrd="0" presId="urn:microsoft.com/office/officeart/2018/5/layout/IconLeafLabelList"/>
    <dgm:cxn modelId="{BC43866F-660C-4947-9BFA-9AC7BC091966}" type="presParOf" srcId="{43151332-26AC-4926-AA14-26EB5FF9D399}" destId="{38F6AB56-C992-4F22-A09A-88ABBF3AAD4B}" srcOrd="3" destOrd="0" presId="urn:microsoft.com/office/officeart/2018/5/layout/IconLeafLabelList"/>
    <dgm:cxn modelId="{A082F99A-18D4-40B6-9C5C-CBBB4A79C384}" type="presParOf" srcId="{43151332-26AC-4926-AA14-26EB5FF9D399}" destId="{2AA343F4-0949-41FF-81F5-5C17ACE168B0}" srcOrd="4" destOrd="0" presId="urn:microsoft.com/office/officeart/2018/5/layout/IconLeafLabelList"/>
    <dgm:cxn modelId="{609928E4-BE86-49D1-BE25-99C67AA3F677}" type="presParOf" srcId="{2AA343F4-0949-41FF-81F5-5C17ACE168B0}" destId="{7D1552C2-1F74-441B-9E28-63F1CC8D547B}" srcOrd="0" destOrd="0" presId="urn:microsoft.com/office/officeart/2018/5/layout/IconLeafLabelList"/>
    <dgm:cxn modelId="{F92AF482-B9AA-4AAC-943B-AB652EF85AC3}" type="presParOf" srcId="{2AA343F4-0949-41FF-81F5-5C17ACE168B0}" destId="{73754048-E977-46D6-9FE8-7ADAB2CC2A11}" srcOrd="1" destOrd="0" presId="urn:microsoft.com/office/officeart/2018/5/layout/IconLeafLabelList"/>
    <dgm:cxn modelId="{4AC76661-6D05-4AFE-858C-58F6F0FAAE25}" type="presParOf" srcId="{2AA343F4-0949-41FF-81F5-5C17ACE168B0}" destId="{FB74A6B2-C8EB-4475-BBAA-E909686AF3AF}" srcOrd="2" destOrd="0" presId="urn:microsoft.com/office/officeart/2018/5/layout/IconLeafLabelList"/>
    <dgm:cxn modelId="{416DDF9C-82B8-4237-90FE-506238D79716}" type="presParOf" srcId="{2AA343F4-0949-41FF-81F5-5C17ACE168B0}" destId="{DE32C643-A1B9-4298-8271-23CC4576CC8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B0907-6238-4FD0-B4FD-58AF9F18A9D1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60900-CCF2-4C09-B64C-29438685E18D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AE706-2B46-43D2-A58C-F6E1F0F1AE7F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kern="1200" noProof="0"/>
            <a:t>Crear</a:t>
          </a:r>
          <a:r>
            <a:rPr lang="en-US" sz="2100" kern="1200"/>
            <a:t> </a:t>
          </a:r>
          <a:r>
            <a:rPr lang="en-US" sz="2100" kern="1200" err="1"/>
            <a:t>una</a:t>
          </a:r>
          <a:r>
            <a:rPr lang="en-US" sz="2100" kern="1200"/>
            <a:t> base </a:t>
          </a:r>
          <a:r>
            <a:rPr lang="en-US" sz="2100" kern="1200" err="1"/>
            <a:t>fija</a:t>
          </a:r>
          <a:r>
            <a:rPr lang="en-US" sz="2100" kern="1200"/>
            <a:t> de </a:t>
          </a:r>
          <a:r>
            <a:rPr lang="es-ES" sz="2100" kern="1200" noProof="0"/>
            <a:t>clientes</a:t>
          </a:r>
          <a:r>
            <a:rPr lang="en-US" sz="2100" kern="1200"/>
            <a:t>/</a:t>
          </a:r>
          <a:r>
            <a:rPr lang="en-US" sz="2100" kern="1200" err="1"/>
            <a:t>usuarios</a:t>
          </a:r>
          <a:r>
            <a:rPr lang="en-US" sz="2100" kern="1200"/>
            <a:t>.</a:t>
          </a:r>
        </a:p>
      </dsp:txBody>
      <dsp:txXfrm>
        <a:off x="77216" y="2624638"/>
        <a:ext cx="3206250" cy="720000"/>
      </dsp:txXfrm>
    </dsp:sp>
    <dsp:sp modelId="{472446C3-3E4E-4E94-A61A-ADBD7EAEA505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05537-D276-46B9-BAAB-7A7BA736F6A1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16017-5BB4-4751-AF03-1144AFBE6C6C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b="0" i="0" kern="1200"/>
            <a:t>Conseguir un ratio de ventas elevado.</a:t>
          </a:r>
          <a:endParaRPr lang="en-US" sz="2100" kern="1200"/>
        </a:p>
      </dsp:txBody>
      <dsp:txXfrm>
        <a:off x="3844559" y="2624638"/>
        <a:ext cx="3206250" cy="720000"/>
      </dsp:txXfrm>
    </dsp:sp>
    <dsp:sp modelId="{7D1552C2-1F74-441B-9E28-63F1CC8D547B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54048-E977-46D6-9FE8-7ADAB2CC2A11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C643-A1B9-4298-8271-23CC4576CC8A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b="0" i="0" kern="1200"/>
            <a:t>Mantener los eventos actualizados.</a:t>
          </a:r>
          <a:endParaRPr lang="en-US" sz="2100" kern="120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5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7933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626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1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45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5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2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6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6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7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5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/>
              <a:t>TFG</a:t>
            </a:r>
            <a:br>
              <a:rPr lang="es-ES" b="1"/>
            </a:br>
            <a:r>
              <a:rPr lang="es-ES" b="1" err="1"/>
              <a:t>SymfonyTickects</a:t>
            </a:r>
            <a:br>
              <a:rPr lang="es-ES"/>
            </a:b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b="1"/>
              <a:t>Jaime Martín</a:t>
            </a:r>
          </a:p>
          <a:p>
            <a:r>
              <a:rPr lang="es-ES" b="1"/>
              <a:t>Víctor </a:t>
            </a:r>
            <a:r>
              <a:rPr lang="es-ES" b="1" err="1"/>
              <a:t>tribaldos</a:t>
            </a:r>
            <a:r>
              <a:rPr lang="es-ES" b="1"/>
              <a:t> </a:t>
            </a:r>
          </a:p>
          <a:p>
            <a:r>
              <a:rPr lang="es-ES" b="1"/>
              <a:t>Miguel </a:t>
            </a:r>
            <a:r>
              <a:rPr lang="es-ES" b="1" err="1"/>
              <a:t>velasco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04734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F896B-5B20-0BCD-FBA5-4BA1CEEE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Seguridad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FCCF54-8DF8-B5BA-DFC0-01A8E1E6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06" y="2052918"/>
            <a:ext cx="5488233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Se utiliza una Entidad como "proveedor" de la seguridad.</a:t>
            </a:r>
          </a:p>
          <a:p>
            <a:endParaRPr lang="es-ES"/>
          </a:p>
          <a:p>
            <a:r>
              <a:rPr lang="es-ES"/>
              <a:t>El firewall evita que los usuarios que no tengan el rol especificado puedan acceder a secciones de la aplicación.</a:t>
            </a:r>
          </a:p>
          <a:p>
            <a:endParaRPr lang="es-ES"/>
          </a:p>
          <a:p>
            <a:r>
              <a:rPr lang="es-ES" err="1"/>
              <a:t>Access_control</a:t>
            </a:r>
            <a:r>
              <a:rPr lang="es-ES"/>
              <a:t> protege las </a:t>
            </a:r>
            <a:r>
              <a:rPr lang="es-ES" err="1"/>
              <a:t>URLs</a:t>
            </a:r>
            <a:r>
              <a:rPr lang="es-ES"/>
              <a:t> de accesos no permitidos.</a:t>
            </a:r>
          </a:p>
          <a:p>
            <a:endParaRPr lang="es-ES"/>
          </a:p>
          <a:p>
            <a:r>
              <a:rPr lang="es-ES"/>
              <a:t>Adicionalmente se puede restringir partes del código en los </a:t>
            </a:r>
            <a:r>
              <a:rPr lang="es-ES" err="1"/>
              <a:t>twigs</a:t>
            </a:r>
            <a:r>
              <a:rPr lang="es-ES"/>
              <a:t>.</a:t>
            </a:r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72995C46-4A45-DE0A-2321-EA577EA8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016" y="1710499"/>
            <a:ext cx="5107353" cy="48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9FBFE-A6D6-15ED-163C-7A2472C0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err="1"/>
              <a:t>Crud</a:t>
            </a:r>
            <a:r>
              <a:rPr lang="es-ES"/>
              <a:t> y administración.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A351E13-9DAD-D982-A9D0-EE505B273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312388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El paquete </a:t>
            </a:r>
            <a:r>
              <a:rPr lang="es-ES" err="1"/>
              <a:t>EasyAdmin</a:t>
            </a:r>
            <a:r>
              <a:rPr lang="es-ES"/>
              <a:t> nos ayuda a implementar de forma fácil un </a:t>
            </a:r>
            <a:r>
              <a:rPr lang="es-ES" err="1"/>
              <a:t>crud</a:t>
            </a:r>
            <a:r>
              <a:rPr lang="es-ES"/>
              <a:t>.</a:t>
            </a:r>
          </a:p>
          <a:p>
            <a:endParaRPr lang="es-ES"/>
          </a:p>
          <a:p>
            <a:r>
              <a:rPr lang="es-ES"/>
              <a:t>Solo hace falta configurar unos pocos campos en el controlador.</a:t>
            </a:r>
          </a:p>
        </p:txBody>
      </p:sp>
      <p:pic>
        <p:nvPicPr>
          <p:cNvPr id="8" name="Imagen 8" descr="Texto&#10;&#10;Descripción generada automáticamente">
            <a:extLst>
              <a:ext uri="{FF2B5EF4-FFF2-40B4-BE49-F238E27FC236}">
                <a16:creationId xmlns:a16="http://schemas.microsoft.com/office/drawing/2014/main" id="{06423962-BEF8-E7E8-2BEC-8183FF46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23" y="1663358"/>
            <a:ext cx="4628661" cy="49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1B2E-F06F-A09D-3636-F0199553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Conexión BBDD y Mailer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336B3-0704-29BC-D154-D808965EE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158" y="2052918"/>
            <a:ext cx="5146310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Symfony nos facilita el acceso a la base de dato con herramientas que hacen muy sencilla la conexión a la misma.</a:t>
            </a:r>
          </a:p>
          <a:p>
            <a:endParaRPr lang="es-ES"/>
          </a:p>
          <a:p>
            <a:r>
              <a:rPr lang="es-ES"/>
              <a:t>Tan solo configurando la URL de nuestra base de datos nos permitirá conectarnos a ella.</a:t>
            </a:r>
          </a:p>
          <a:p>
            <a:endParaRPr lang="es-ES"/>
          </a:p>
          <a:p>
            <a:r>
              <a:rPr lang="es-ES"/>
              <a:t>De la misma manera podemos configurar un servidor de email o configurar una conexión a uno externo (en este caso </a:t>
            </a:r>
            <a:r>
              <a:rPr lang="es-ES" err="1"/>
              <a:t>gmail</a:t>
            </a:r>
            <a:r>
              <a:rPr lang="es-ES"/>
              <a:t>)</a:t>
            </a:r>
          </a:p>
          <a:p>
            <a:endParaRPr lang="es-ES"/>
          </a:p>
          <a:p>
            <a:pPr marL="0" indent="0">
              <a:buNone/>
            </a:pPr>
            <a:endParaRPr lang="es-ES"/>
          </a:p>
        </p:txBody>
      </p: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544E7BF3-BC55-9EB5-E584-D45EB2E6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2" y="1859536"/>
            <a:ext cx="4325815" cy="4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09F2B-3527-1C27-53AC-BD3C2A31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err="1"/>
              <a:t>Twig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8714-0211-D136-F598-3A6ACC16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36477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Twig</a:t>
            </a:r>
            <a:r>
              <a:rPr lang="es-ES"/>
              <a:t> es una herramienta muy potente que nos permite flexibilizar la programación de nuestro código HTML además de mantener un código más ordenado y reutilizable.</a:t>
            </a:r>
          </a:p>
          <a:p>
            <a:endParaRPr lang="es-ES"/>
          </a:p>
          <a:p>
            <a:r>
              <a:rPr lang="es-ES"/>
              <a:t>Esto lo logra por ejemplo mediante "bloques", variables de control o la posibilidad de extender otras "plantillas" HTML.</a:t>
            </a:r>
          </a:p>
          <a:p>
            <a:pPr marL="0" indent="0">
              <a:buNone/>
            </a:pPr>
            <a:endParaRPr lang="es-ES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460FA0BD-EAFC-3422-32EA-31867D59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28" y="1687400"/>
            <a:ext cx="5722814" cy="49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0A457FC-AA45-8C5B-0C7E-3AAEBBF0BADA}"/>
              </a:ext>
            </a:extLst>
          </p:cNvPr>
          <p:cNvSpPr>
            <a:spLocks noGrp="1"/>
          </p:cNvSpPr>
          <p:nvPr/>
        </p:nvSpPr>
        <p:spPr>
          <a:xfrm>
            <a:off x="293311" y="2079837"/>
            <a:ext cx="3522879" cy="2692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2"/>
                </a:solidFill>
              </a:rPr>
              <a:t>Tour de la </a:t>
            </a:r>
            <a:r>
              <a:rPr lang="en-US" b="1" dirty="0" err="1">
                <a:solidFill>
                  <a:schemeClr val="bg2"/>
                </a:solidFill>
              </a:rPr>
              <a:t>aplicación</a:t>
            </a:r>
            <a:r>
              <a:rPr lang="en-US" b="1" dirty="0">
                <a:solidFill>
                  <a:schemeClr val="bg2"/>
                </a:solidFill>
              </a:rPr>
              <a:t>.</a:t>
            </a:r>
            <a:endParaRPr lang="es-ES" b="1">
              <a:solidFill>
                <a:schemeClr val="bg2"/>
              </a:solidFill>
            </a:endParaRPr>
          </a:p>
        </p:txBody>
      </p:sp>
      <p:pic>
        <p:nvPicPr>
          <p:cNvPr id="2" name="Imagen 3" descr="Micrófono y piano">
            <a:extLst>
              <a:ext uri="{FF2B5EF4-FFF2-40B4-BE49-F238E27FC236}">
                <a16:creationId xmlns:a16="http://schemas.microsoft.com/office/drawing/2014/main" id="{4FE2517F-2221-F4FE-66C3-522E75FE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2043" y="1943419"/>
            <a:ext cx="4804570" cy="3189443"/>
          </a:xfrm>
        </p:spPr>
      </p:pic>
    </p:spTree>
    <p:extLst>
      <p:ext uri="{BB962C8B-B14F-4D97-AF65-F5344CB8AC3E}">
        <p14:creationId xmlns:p14="http://schemas.microsoft.com/office/powerpoint/2010/main" val="196859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A2F4B6B-FC54-2035-7274-A2BF55616876}"/>
              </a:ext>
            </a:extLst>
          </p:cNvPr>
          <p:cNvSpPr txBox="1"/>
          <p:nvPr/>
        </p:nvSpPr>
        <p:spPr>
          <a:xfrm>
            <a:off x="842963" y="438149"/>
            <a:ext cx="60531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ea typeface="+mn-lt"/>
                <a:cs typeface="+mn-lt"/>
              </a:rPr>
              <a:t>Empezaremos mostrando el</a:t>
            </a:r>
            <a:r>
              <a:rPr lang="es-ES" sz="2400" b="1">
                <a:ea typeface="+mn-lt"/>
                <a:cs typeface="+mn-lt"/>
              </a:rPr>
              <a:t> </a:t>
            </a:r>
            <a:r>
              <a:rPr lang="es-ES" sz="2400" b="1" err="1">
                <a:ea typeface="+mn-lt"/>
                <a:cs typeface="+mn-lt"/>
              </a:rPr>
              <a:t>front-end</a:t>
            </a:r>
            <a:r>
              <a:rPr lang="es-ES" sz="2400" b="1">
                <a:ea typeface="+mn-lt"/>
                <a:cs typeface="+mn-lt"/>
              </a:rPr>
              <a:t> :</a:t>
            </a:r>
            <a:endParaRPr lang="es-ES" sz="2400" b="1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114B98-35B1-8107-6E89-842D3FA02037}"/>
              </a:ext>
            </a:extLst>
          </p:cNvPr>
          <p:cNvSpPr txBox="1"/>
          <p:nvPr/>
        </p:nvSpPr>
        <p:spPr>
          <a:xfrm>
            <a:off x="604838" y="1164431"/>
            <a:ext cx="89225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Aquí tenemos la página principal (home) de nuestra web. En ella lo primero que nos encontramos es un panel de navegación con nuestro logo, unos links a las diferentes páginas (Sobre nosotros, Comprar y Contacto) y la parte del </a:t>
            </a:r>
            <a:r>
              <a:rPr lang="es-ES" dirty="0" err="1">
                <a:ea typeface="+mn-lt"/>
                <a:cs typeface="+mn-lt"/>
              </a:rPr>
              <a:t>login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08CB7B-B01A-4966-D432-8777113018C5}"/>
              </a:ext>
            </a:extLst>
          </p:cNvPr>
          <p:cNvSpPr txBox="1"/>
          <p:nvPr/>
        </p:nvSpPr>
        <p:spPr>
          <a:xfrm>
            <a:off x="604838" y="5581649"/>
            <a:ext cx="104822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la parte de abajo hay un </a:t>
            </a:r>
            <a:r>
              <a:rPr lang="es-ES" err="1">
                <a:ea typeface="+mn-lt"/>
                <a:cs typeface="+mn-lt"/>
              </a:rPr>
              <a:t>footer</a:t>
            </a:r>
            <a:r>
              <a:rPr lang="es-ES">
                <a:ea typeface="+mn-lt"/>
                <a:cs typeface="+mn-lt"/>
              </a:rPr>
              <a:t> sencillo con el nombre de nuestra empresa , la política de privacidad, los términos de uso y un link para volver arriba de la página en la que nos encontremos. Estos 2 elementos son comunes para todas las páginas del </a:t>
            </a:r>
            <a:r>
              <a:rPr lang="es-ES" err="1">
                <a:ea typeface="+mn-lt"/>
                <a:cs typeface="+mn-lt"/>
              </a:rPr>
              <a:t>front-end</a:t>
            </a:r>
            <a:r>
              <a:rPr lang="es-ES">
                <a:ea typeface="+mn-lt"/>
                <a:cs typeface="+mn-lt"/>
              </a:rPr>
              <a:t>. 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94FF2D-0C96-C393-3EA2-F3DE554064FD}"/>
              </a:ext>
            </a:extLst>
          </p:cNvPr>
          <p:cNvSpPr txBox="1"/>
          <p:nvPr/>
        </p:nvSpPr>
        <p:spPr>
          <a:xfrm>
            <a:off x="7153275" y="2664618"/>
            <a:ext cx="433863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el cuerpo de la home lo primero que hay es el título de la web seguido de un </a:t>
            </a:r>
            <a:r>
              <a:rPr lang="es-ES" err="1">
                <a:ea typeface="+mn-lt"/>
                <a:cs typeface="+mn-lt"/>
              </a:rPr>
              <a:t>carousel</a:t>
            </a:r>
            <a:r>
              <a:rPr lang="es-ES">
                <a:ea typeface="+mn-lt"/>
                <a:cs typeface="+mn-lt"/>
              </a:rPr>
              <a:t> de imágenes y luego una serie de botones que nos llevan a las diferentes páginas y una serie de fotos de los próximos eventos. </a:t>
            </a:r>
            <a:endParaRPr lang="es-ES"/>
          </a:p>
        </p:txBody>
      </p:sp>
      <p:pic>
        <p:nvPicPr>
          <p:cNvPr id="2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4D9D9A6-0590-B256-9199-E8210E8F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150005"/>
            <a:ext cx="6299200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5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F4CB945-6FB2-1DA2-B06B-6CCBEE2332AC}"/>
              </a:ext>
            </a:extLst>
          </p:cNvPr>
          <p:cNvSpPr txBox="1"/>
          <p:nvPr/>
        </p:nvSpPr>
        <p:spPr>
          <a:xfrm>
            <a:off x="1485900" y="795337"/>
            <a:ext cx="7743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la página de Comprar encontramos los diferentes eventos para los que podemos adquirir nuestras entradas. Una vez nos registremos y accedamos como usuarios podremos comprar entradas, las cuales serán enviadas por email. </a:t>
            </a:r>
            <a:endParaRPr lang="es-ES"/>
          </a:p>
        </p:txBody>
      </p:sp>
      <p:pic>
        <p:nvPicPr>
          <p:cNvPr id="6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92D368F-D109-5A49-A67A-02641D6D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312" y="2232835"/>
            <a:ext cx="7897376" cy="4195481"/>
          </a:xfrm>
        </p:spPr>
      </p:pic>
    </p:spTree>
    <p:extLst>
      <p:ext uri="{BB962C8B-B14F-4D97-AF65-F5344CB8AC3E}">
        <p14:creationId xmlns:p14="http://schemas.microsoft.com/office/powerpoint/2010/main" val="3879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71D2347-CE97-3BFF-AE3C-37BC3D406E3B}"/>
              </a:ext>
            </a:extLst>
          </p:cNvPr>
          <p:cNvSpPr txBox="1"/>
          <p:nvPr/>
        </p:nvSpPr>
        <p:spPr>
          <a:xfrm>
            <a:off x="1354932" y="5617368"/>
            <a:ext cx="88153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la página de contacto podremos rellenar un formulario para contactar con los administradores de la web. 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B77802-8F8C-AEBA-25BF-708C6917FBAB}"/>
              </a:ext>
            </a:extLst>
          </p:cNvPr>
          <p:cNvSpPr txBox="1"/>
          <p:nvPr/>
        </p:nvSpPr>
        <p:spPr>
          <a:xfrm>
            <a:off x="1235869" y="497680"/>
            <a:ext cx="76366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*La pestaña de administración solo será visible cuando estemos logados con un perfil de administrador. </a:t>
            </a:r>
            <a:endParaRPr lang="es-ES"/>
          </a:p>
        </p:txBody>
      </p:sp>
      <p:pic>
        <p:nvPicPr>
          <p:cNvPr id="12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121813C-AD2E-0350-02C2-87641271C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311" y="1290918"/>
            <a:ext cx="7897376" cy="4195481"/>
          </a:xfrm>
        </p:spPr>
      </p:pic>
    </p:spTree>
    <p:extLst>
      <p:ext uri="{BB962C8B-B14F-4D97-AF65-F5344CB8AC3E}">
        <p14:creationId xmlns:p14="http://schemas.microsoft.com/office/powerpoint/2010/main" val="324943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5128E7C-C147-C517-0E3B-D7F804717B39}"/>
              </a:ext>
            </a:extLst>
          </p:cNvPr>
          <p:cNvSpPr txBox="1"/>
          <p:nvPr/>
        </p:nvSpPr>
        <p:spPr>
          <a:xfrm>
            <a:off x="1104900" y="4926806"/>
            <a:ext cx="98155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En la pantalla de </a:t>
            </a:r>
            <a:r>
              <a:rPr lang="es-ES" err="1">
                <a:ea typeface="+mn-lt"/>
                <a:cs typeface="+mn-lt"/>
              </a:rPr>
              <a:t>login</a:t>
            </a:r>
            <a:r>
              <a:rPr lang="es-ES">
                <a:ea typeface="+mn-lt"/>
                <a:cs typeface="+mn-lt"/>
              </a:rPr>
              <a:t> encontramos un formulario para acceder a nuestro perfil de </a:t>
            </a:r>
            <a:r>
              <a:rPr lang="es-ES" err="1">
                <a:ea typeface="+mn-lt"/>
                <a:cs typeface="+mn-lt"/>
              </a:rPr>
              <a:t>usuraio</a:t>
            </a:r>
            <a:r>
              <a:rPr lang="es-ES">
                <a:ea typeface="+mn-lt"/>
                <a:cs typeface="+mn-lt"/>
              </a:rPr>
              <a:t> mediante el correo y la contraseña. Además podremos cambiar la contraseña si nos hemos olvidado de ella y podremos registrarnos si no lo hemos hecho ya antes. </a:t>
            </a:r>
            <a:endParaRPr lang="es-ES"/>
          </a:p>
        </p:txBody>
      </p:sp>
      <p:pic>
        <p:nvPicPr>
          <p:cNvPr id="6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D96C4124-DE02-B0D6-31DC-8230F54AD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113" y="397949"/>
            <a:ext cx="7897376" cy="4195481"/>
          </a:xfrm>
        </p:spPr>
      </p:pic>
    </p:spTree>
    <p:extLst>
      <p:ext uri="{BB962C8B-B14F-4D97-AF65-F5344CB8AC3E}">
        <p14:creationId xmlns:p14="http://schemas.microsoft.com/office/powerpoint/2010/main" val="3508838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70F0DA1-50C4-FD27-7DF2-B0920151B0F7}"/>
              </a:ext>
            </a:extLst>
          </p:cNvPr>
          <p:cNvSpPr txBox="1"/>
          <p:nvPr/>
        </p:nvSpPr>
        <p:spPr>
          <a:xfrm>
            <a:off x="1164431" y="4938712"/>
            <a:ext cx="96845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Aquí mostramos el formulario de registro, mediante el cual una vez cumplimentado y enviado nos mandarán un correo con un link de confirmación y ya podremos acceder con nuestras credenciales. </a:t>
            </a:r>
            <a:endParaRPr lang="es-ES"/>
          </a:p>
        </p:txBody>
      </p:sp>
      <p:pic>
        <p:nvPicPr>
          <p:cNvPr id="6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7E131E0-64D6-E303-99DD-FB681B59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551" y="409856"/>
            <a:ext cx="7897376" cy="4195481"/>
          </a:xfrm>
        </p:spPr>
      </p:pic>
    </p:spTree>
    <p:extLst>
      <p:ext uri="{BB962C8B-B14F-4D97-AF65-F5344CB8AC3E}">
        <p14:creationId xmlns:p14="http://schemas.microsoft.com/office/powerpoint/2010/main" val="107578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181790"/>
          </a:xfrm>
        </p:spPr>
        <p:txBody>
          <a:bodyPr>
            <a:normAutofit/>
          </a:bodyPr>
          <a:lstStyle/>
          <a:p>
            <a:pPr algn="ctr"/>
            <a:r>
              <a:rPr lang="es-ES" b="1"/>
              <a:t>ÍNDICE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8931" y="1997869"/>
            <a:ext cx="5616216" cy="4225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b="1"/>
              <a:t>1 Objetivos generales.</a:t>
            </a:r>
          </a:p>
          <a:p>
            <a:pPr>
              <a:lnSpc>
                <a:spcPct val="150000"/>
              </a:lnSpc>
            </a:pPr>
            <a:r>
              <a:rPr lang="es-ES" b="1"/>
              <a:t>2 Herramientas utilizadas.</a:t>
            </a:r>
          </a:p>
          <a:p>
            <a:pPr>
              <a:lnSpc>
                <a:spcPct val="150000"/>
              </a:lnSpc>
            </a:pPr>
            <a:r>
              <a:rPr lang="es-ES" b="1"/>
              <a:t>3 </a:t>
            </a:r>
            <a:r>
              <a:rPr lang="es-ES" b="1">
                <a:ea typeface="+mj-lt"/>
                <a:cs typeface="+mj-lt"/>
              </a:rPr>
              <a:t>Base de Datos.</a:t>
            </a:r>
            <a:endParaRPr lang="es-ES" b="1"/>
          </a:p>
          <a:p>
            <a:pPr>
              <a:lnSpc>
                <a:spcPct val="150000"/>
              </a:lnSpc>
            </a:pPr>
            <a:r>
              <a:rPr lang="es-ES" b="1"/>
              <a:t>4 </a:t>
            </a:r>
            <a:r>
              <a:rPr lang="es-ES" b="1">
                <a:ea typeface="+mj-lt"/>
                <a:cs typeface="+mj-lt"/>
              </a:rPr>
              <a:t>Código del proyecto.</a:t>
            </a:r>
            <a:endParaRPr lang="es-ES">
              <a:ea typeface="+mj-lt"/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s-ES" b="1"/>
              <a:t>5 Tour de la aplicación.</a:t>
            </a:r>
          </a:p>
          <a:p>
            <a:pPr>
              <a:lnSpc>
                <a:spcPct val="150000"/>
              </a:lnSpc>
            </a:pPr>
            <a:r>
              <a:rPr lang="es-ES" b="1"/>
              <a:t>6 Posibles mejoras.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60DBC32-F652-5CEA-77E3-234CEDD9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24353">
            <a:off x="7563742" y="2100626"/>
            <a:ext cx="3980139" cy="26567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615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8F09F-3976-529B-37A6-ECF7D2ED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92" y="309843"/>
            <a:ext cx="9404723" cy="1400530"/>
          </a:xfrm>
        </p:spPr>
        <p:txBody>
          <a:bodyPr/>
          <a:lstStyle/>
          <a:p>
            <a:r>
              <a:rPr lang="es-ES" sz="2400">
                <a:ea typeface="+mj-lt"/>
                <a:cs typeface="+mj-lt"/>
              </a:rPr>
              <a:t>Ahora pasamos a la parte del </a:t>
            </a:r>
            <a:r>
              <a:rPr lang="es-ES" sz="2400" b="1">
                <a:ea typeface="+mj-lt"/>
                <a:cs typeface="+mj-lt"/>
              </a:rPr>
              <a:t>back-</a:t>
            </a:r>
            <a:r>
              <a:rPr lang="es-ES" sz="2400" b="1" err="1">
                <a:ea typeface="+mj-lt"/>
                <a:cs typeface="+mj-lt"/>
              </a:rPr>
              <a:t>end</a:t>
            </a:r>
            <a:r>
              <a:rPr lang="es-ES" sz="2400" b="1">
                <a:ea typeface="+mj-lt"/>
                <a:cs typeface="+mj-lt"/>
              </a:rPr>
              <a:t>: </a:t>
            </a:r>
            <a:endParaRPr lang="es-ES" sz="2400" b="1"/>
          </a:p>
          <a:p>
            <a:r>
              <a:rPr lang="es-ES" sz="2400">
                <a:ea typeface="+mj-lt"/>
                <a:cs typeface="+mj-lt"/>
              </a:rPr>
              <a:t>Es necesario logarse con un perfil de administrador para poder acceder. </a:t>
            </a:r>
            <a:endParaRPr lang="es-ES" sz="2400"/>
          </a:p>
        </p:txBody>
      </p:sp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1CC82B7-322C-C200-CAC7-C2EEC209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575" y="1955146"/>
            <a:ext cx="5219700" cy="2771775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9E3E95-1CAB-D555-9C20-81C03820068E}"/>
              </a:ext>
            </a:extLst>
          </p:cNvPr>
          <p:cNvSpPr txBox="1"/>
          <p:nvPr/>
        </p:nvSpPr>
        <p:spPr>
          <a:xfrm>
            <a:off x="8558213" y="1712118"/>
            <a:ext cx="343376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Aquí encontramos el panel de administración de los diferentes </a:t>
            </a:r>
            <a:r>
              <a:rPr lang="es-ES" err="1">
                <a:ea typeface="+mn-lt"/>
                <a:cs typeface="+mn-lt"/>
              </a:rPr>
              <a:t>CRUDs</a:t>
            </a:r>
            <a:r>
              <a:rPr lang="es-ES">
                <a:ea typeface="+mn-lt"/>
                <a:cs typeface="+mn-lt"/>
              </a:rPr>
              <a:t> de nuestra app. </a:t>
            </a:r>
            <a:endParaRPr lang="es-ES"/>
          </a:p>
          <a:p>
            <a:r>
              <a:rPr lang="es-ES">
                <a:ea typeface="+mn-lt"/>
                <a:cs typeface="+mn-lt"/>
              </a:rPr>
              <a:t>En la barra de navegación podremos hacer una búsqueda para las diferentes tablas de nuestro </a:t>
            </a:r>
            <a:r>
              <a:rPr lang="es-ES" err="1">
                <a:ea typeface="+mn-lt"/>
                <a:cs typeface="+mn-lt"/>
              </a:rPr>
              <a:t>dashboard</a:t>
            </a:r>
            <a:r>
              <a:rPr lang="es-ES">
                <a:ea typeface="+mn-lt"/>
                <a:cs typeface="+mn-lt"/>
              </a:rPr>
              <a:t>, el </a:t>
            </a:r>
            <a:r>
              <a:rPr lang="es-ES" err="1">
                <a:ea typeface="+mn-lt"/>
                <a:cs typeface="+mn-lt"/>
              </a:rPr>
              <a:t>logout</a:t>
            </a:r>
            <a:r>
              <a:rPr lang="es-ES">
                <a:ea typeface="+mn-lt"/>
                <a:cs typeface="+mn-lt"/>
              </a:rPr>
              <a:t> y cambiar el aspecto del panel. </a:t>
            </a: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4689A2-D48A-5B29-4AF1-DA3B07BC06A3}"/>
              </a:ext>
            </a:extLst>
          </p:cNvPr>
          <p:cNvSpPr txBox="1"/>
          <p:nvPr/>
        </p:nvSpPr>
        <p:spPr>
          <a:xfrm>
            <a:off x="1604963" y="5331618"/>
            <a:ext cx="66722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+mn-lt"/>
                <a:cs typeface="+mn-lt"/>
              </a:rPr>
              <a:t>Y en la barra de navegación lateral encontramos los diferentes links al home y a todos los CRUD.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62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AF67F-BC47-55C4-E93F-1F94781F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8" y="547968"/>
            <a:ext cx="9404723" cy="1400530"/>
          </a:xfrm>
        </p:spPr>
        <p:txBody>
          <a:bodyPr/>
          <a:lstStyle/>
          <a:p>
            <a:r>
              <a:rPr lang="es-ES" sz="2800">
                <a:ea typeface="+mj-lt"/>
                <a:cs typeface="+mj-lt"/>
              </a:rPr>
              <a:t>En las páginas de los CRUD aparecen las diferentes tablas, paginadas, con los registros de nuestra BBDD.</a:t>
            </a:r>
            <a:endParaRPr lang="es-ES" sz="2800"/>
          </a:p>
        </p:txBody>
      </p:sp>
      <p:pic>
        <p:nvPicPr>
          <p:cNvPr id="4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BC417B-7873-9B5A-AE7E-2CB602B26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149" y="1990863"/>
            <a:ext cx="7001669" cy="3734859"/>
          </a:xfrm>
        </p:spPr>
      </p:pic>
    </p:spTree>
    <p:extLst>
      <p:ext uri="{BB962C8B-B14F-4D97-AF65-F5344CB8AC3E}">
        <p14:creationId xmlns:p14="http://schemas.microsoft.com/office/powerpoint/2010/main" val="391447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7594AC3-883D-1EC1-165D-EFCFAA12A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82" y="2185333"/>
            <a:ext cx="5219700" cy="2771775"/>
          </a:xfrm>
        </p:spPr>
      </p:pic>
      <p:pic>
        <p:nvPicPr>
          <p:cNvPr id="5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203C18-F1FD-75AC-4B72-2112AE20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514" y="1064354"/>
            <a:ext cx="2743200" cy="1459043"/>
          </a:xfrm>
          <a:prstGeom prst="rect">
            <a:avLst/>
          </a:prstGeom>
        </p:spPr>
      </p:pic>
      <p:pic>
        <p:nvPicPr>
          <p:cNvPr id="6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52F861E-C442-6405-E6E4-797304BA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81" y="3009042"/>
            <a:ext cx="2743200" cy="1459043"/>
          </a:xfrm>
          <a:prstGeom prst="rect">
            <a:avLst/>
          </a:prstGeom>
        </p:spPr>
      </p:pic>
      <p:pic>
        <p:nvPicPr>
          <p:cNvPr id="7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089CFB4-27E0-0C63-1842-8475B4226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837" y="4878323"/>
            <a:ext cx="2743200" cy="14590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974FD6C-ABE8-C6D4-1220-39BCE2B304FB}"/>
              </a:ext>
            </a:extLst>
          </p:cNvPr>
          <p:cNvSpPr txBox="1"/>
          <p:nvPr/>
        </p:nvSpPr>
        <p:spPr>
          <a:xfrm>
            <a:off x="1069182" y="688180"/>
            <a:ext cx="49101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Aquí</a:t>
            </a:r>
            <a:r>
              <a:rPr lang="es-ES">
                <a:ea typeface="+mn-lt"/>
                <a:cs typeface="+mn-lt"/>
              </a:rPr>
              <a:t> podremos añadir un nuevo registro, editarlo o borrarlo. 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55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0D652-DB09-4B54-19AC-0DFF7B4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 POSIBLES MEJORAS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F1F3EB-BC89-FF76-AF0D-CD61D392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- Implementar una pasarela de pago para la compra de entradas.</a:t>
            </a:r>
          </a:p>
          <a:p>
            <a:r>
              <a:rPr lang="es-ES"/>
              <a:t>- Agregar un cuadro de diálogo para aceptar el uso de cookies al acceder a nuestra web.</a:t>
            </a:r>
          </a:p>
          <a:p>
            <a:r>
              <a:rPr lang="es-ES"/>
              <a:t>- Poder elegir los asientos o zonas de las entradas.</a:t>
            </a:r>
          </a:p>
          <a:p>
            <a:r>
              <a:rPr lang="es-ES"/>
              <a:t>- Generar un PDF que contenga un código QR para poder imprimir nuestras entradas.</a:t>
            </a:r>
          </a:p>
          <a:p>
            <a:r>
              <a:rPr lang="es-ES"/>
              <a:t>- Conseguir asesoramiento para mejorar el aspecto visual de la web.</a:t>
            </a:r>
          </a:p>
        </p:txBody>
      </p:sp>
    </p:spTree>
    <p:extLst>
      <p:ext uri="{BB962C8B-B14F-4D97-AF65-F5344CB8AC3E}">
        <p14:creationId xmlns:p14="http://schemas.microsoft.com/office/powerpoint/2010/main" val="258688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B0DB3-4813-4C9E-892A-B627B8E0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238E1876-D568-129F-DB35-99DC923B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9040" b="106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D7D40A-8311-4795-B77E-C0099BE71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5278" cy="6858000"/>
            <a:chOff x="0" y="0"/>
            <a:chExt cx="11425278" cy="6858000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AFA7653A-EDAC-47C3-BBD3-9FD5F60A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882CDA-94B9-4F48-B0FC-944A0C3AB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8540C1AD-510D-4F9D-BB42-599787F8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5878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7000"/>
                  </a:schemeClr>
                </a:gs>
                <a:gs pos="69000">
                  <a:schemeClr val="bg2">
                    <a:lumMod val="60000"/>
                    <a:lumOff val="40000"/>
                    <a:alpha val="0"/>
                  </a:schemeClr>
                </a:gs>
                <a:gs pos="36000">
                  <a:schemeClr val="bg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B44B7BB-0EAB-426A-8DBB-681E52344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21A48A-3BB3-40DB-B5FF-8A76D4D6D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26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1D2C70-FE32-61C4-D3B3-D2AB54D9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EBEBEB"/>
                </a:solidFill>
              </a:rPr>
              <a:t>1. Objetivos principales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C9BAC0B-294E-C8E7-99E9-10A375C31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22385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783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B2E0DD-A80B-C271-31A6-3006C25E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s-ES" sz="3600">
                <a:solidFill>
                  <a:srgbClr val="FFFFFF"/>
                </a:solidFill>
              </a:rPr>
              <a:t>2. HERRAMIENTAS USADAS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3A408-6CB7-A3EE-A8CD-CF5720E9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"/>
              <a:t>Symfony 6 </a:t>
            </a:r>
          </a:p>
          <a:p>
            <a:pPr>
              <a:lnSpc>
                <a:spcPct val="200000"/>
              </a:lnSpc>
            </a:pPr>
            <a:r>
              <a:rPr lang="es-ES"/>
              <a:t>XAMMP</a:t>
            </a:r>
          </a:p>
          <a:p>
            <a:pPr>
              <a:lnSpc>
                <a:spcPct val="200000"/>
              </a:lnSpc>
            </a:pPr>
            <a:r>
              <a:rPr lang="es-ES"/>
              <a:t>Visual Studio Code </a:t>
            </a:r>
          </a:p>
          <a:p>
            <a:pPr>
              <a:lnSpc>
                <a:spcPct val="200000"/>
              </a:lnSpc>
            </a:pPr>
            <a:r>
              <a:rPr lang="es-ES"/>
              <a:t>MySQL</a:t>
            </a:r>
          </a:p>
          <a:p>
            <a:pPr>
              <a:lnSpc>
                <a:spcPct val="200000"/>
              </a:lnSpc>
            </a:pPr>
            <a:r>
              <a:rPr lang="es-ES"/>
              <a:t>Bootstrap 5 </a:t>
            </a:r>
          </a:p>
        </p:txBody>
      </p:sp>
    </p:spTree>
    <p:extLst>
      <p:ext uri="{BB962C8B-B14F-4D97-AF65-F5344CB8AC3E}">
        <p14:creationId xmlns:p14="http://schemas.microsoft.com/office/powerpoint/2010/main" val="134238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C7CA-5D93-A9ED-AD43-B8B1652D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3. </a:t>
            </a:r>
            <a:br>
              <a:rPr lang="en-US" sz="5400"/>
            </a:br>
            <a:r>
              <a:rPr lang="en-US" sz="5400"/>
              <a:t>Base de </a:t>
            </a:r>
            <a:r>
              <a:rPr lang="en-US" sz="5400" err="1"/>
              <a:t>Datos</a:t>
            </a:r>
            <a:endParaRPr lang="en-US" sz="540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C2E853-3021-B882-0FA8-5FE5E32F5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927" y="1141408"/>
            <a:ext cx="6888651" cy="46220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589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2000"/>
                <a:hueMod val="96000"/>
                <a:satMod val="128000"/>
                <a:lumMod val="114000"/>
              </a:schemeClr>
            </a:gs>
            <a:gs pos="100000">
              <a:schemeClr val="bg2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A7A7C-54DC-AD10-D76E-60A775A9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45841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4. Código del proyecto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38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DB32A-2A0F-E248-F616-D47B2FE6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¿Qué es Symfony?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190C2-B119-A5AE-5E40-F0A3C93F9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Framework para aplicaciones web.</a:t>
            </a:r>
          </a:p>
          <a:p>
            <a:endParaRPr lang="es-ES"/>
          </a:p>
          <a:p>
            <a:r>
              <a:rPr lang="es-ES" err="1"/>
              <a:t>Html</a:t>
            </a:r>
            <a:r>
              <a:rPr lang="es-ES"/>
              <a:t>, </a:t>
            </a:r>
            <a:r>
              <a:rPr lang="es-ES" err="1"/>
              <a:t>javascript</a:t>
            </a:r>
            <a:r>
              <a:rPr lang="es-ES"/>
              <a:t> y PHP.</a:t>
            </a:r>
          </a:p>
          <a:p>
            <a:endParaRPr lang="es-ES"/>
          </a:p>
          <a:p>
            <a:r>
              <a:rPr lang="es-ES"/>
              <a:t>Ficheros de configuración (</a:t>
            </a:r>
            <a:r>
              <a:rPr lang="es-ES" err="1"/>
              <a:t>Yaml</a:t>
            </a:r>
            <a:r>
              <a:rPr lang="es-ES"/>
              <a:t>, </a:t>
            </a:r>
            <a:r>
              <a:rPr lang="es-ES" err="1"/>
              <a:t>Json</a:t>
            </a:r>
            <a:r>
              <a:rPr lang="es-ES"/>
              <a:t>, </a:t>
            </a:r>
            <a:r>
              <a:rPr lang="es-ES" err="1"/>
              <a:t>etc</a:t>
            </a:r>
            <a:r>
              <a:rPr lang="es-ES"/>
              <a:t>).</a:t>
            </a:r>
          </a:p>
          <a:p>
            <a:endParaRPr lang="es-ES"/>
          </a:p>
          <a:p>
            <a:r>
              <a:rPr lang="es-ES">
                <a:ea typeface="+mj-lt"/>
                <a:cs typeface="+mj-lt"/>
              </a:rPr>
              <a:t>Arquitectura de Modelo-Vista-Controlador.</a:t>
            </a:r>
            <a:endParaRPr lang="es-ES"/>
          </a:p>
          <a:p>
            <a:endParaRPr lang="es-ES"/>
          </a:p>
          <a:p>
            <a:endParaRPr lang="es-ES"/>
          </a:p>
        </p:txBody>
      </p:sp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15A9DFA6-00EA-FC2C-0269-4AD9C7C3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24" y="2055446"/>
            <a:ext cx="23171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2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56459-3241-A159-5DAA-6254870B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Explicar </a:t>
            </a:r>
            <a:r>
              <a:rPr lang="es-ES" err="1"/>
              <a:t>Migrations</a:t>
            </a:r>
            <a:r>
              <a:rPr lang="es-ES"/>
              <a:t> y Entidades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909CEF-7F2A-6FC3-2AF2-DC3BFBCC9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697" y="2052918"/>
            <a:ext cx="549800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Modelo representado por las Entidades.</a:t>
            </a:r>
          </a:p>
          <a:p>
            <a:endParaRPr lang="es-ES"/>
          </a:p>
          <a:p>
            <a:r>
              <a:rPr lang="es-ES"/>
              <a:t>Una Entidad, representa una tabla en la base de datos.</a:t>
            </a:r>
          </a:p>
          <a:p>
            <a:endParaRPr lang="es-ES"/>
          </a:p>
          <a:p>
            <a:r>
              <a:rPr lang="es-ES"/>
              <a:t>Migración. Exporta la representación de las entidades como tablas a la base de datos o viceversa.</a:t>
            </a:r>
          </a:p>
        </p:txBody>
      </p:sp>
      <p:pic>
        <p:nvPicPr>
          <p:cNvPr id="4" name="Imagen 5" descr="Texto&#10;&#10;Descripción generada automáticamente">
            <a:extLst>
              <a:ext uri="{FF2B5EF4-FFF2-40B4-BE49-F238E27FC236}">
                <a16:creationId xmlns:a16="http://schemas.microsoft.com/office/drawing/2014/main" id="{EA49E620-64B5-1A1D-2DBA-EBA8BCB7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62" y="2051434"/>
            <a:ext cx="4814277" cy="42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C6BC-7053-DC3A-C190-FF56C9C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Controladores y Rutas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E555864E-66F5-2E46-4944-259CB4D21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795" y="3620921"/>
            <a:ext cx="4219575" cy="2876550"/>
          </a:xfr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65069A49-6B70-AAAC-58B7-904663CC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15" y="3617633"/>
            <a:ext cx="4462584" cy="286611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A8F0731-D0CB-5AE7-30E0-D31FC7B7C41E}"/>
              </a:ext>
            </a:extLst>
          </p:cNvPr>
          <p:cNvSpPr txBox="1">
            <a:spLocks/>
          </p:cNvSpPr>
          <p:nvPr/>
        </p:nvSpPr>
        <p:spPr>
          <a:xfrm>
            <a:off x="800467" y="1710996"/>
            <a:ext cx="9249386" cy="4420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B45F313-F0E1-8D90-B296-79A783C3352E}"/>
              </a:ext>
            </a:extLst>
          </p:cNvPr>
          <p:cNvSpPr txBox="1">
            <a:spLocks/>
          </p:cNvSpPr>
          <p:nvPr/>
        </p:nvSpPr>
        <p:spPr>
          <a:xfrm>
            <a:off x="644158" y="182822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>
                <a:ea typeface="+mj-lt"/>
                <a:cs typeface="+mj-lt"/>
              </a:rPr>
              <a:t>Rutas generan las </a:t>
            </a:r>
            <a:r>
              <a:rPr lang="es-ES" err="1">
                <a:ea typeface="+mj-lt"/>
                <a:cs typeface="+mj-lt"/>
              </a:rPr>
              <a:t>url</a:t>
            </a:r>
            <a:r>
              <a:rPr lang="es-ES">
                <a:ea typeface="+mj-lt"/>
                <a:cs typeface="+mj-lt"/>
              </a:rPr>
              <a:t> de la aplicación. Pueden ser mediante anotación o en fichero.</a:t>
            </a:r>
            <a:endParaRPr lang="es-ES"/>
          </a:p>
          <a:p>
            <a:endParaRPr lang="es-ES"/>
          </a:p>
          <a:p>
            <a:r>
              <a:rPr lang="es-ES">
                <a:ea typeface="+mj-lt"/>
                <a:cs typeface="+mj-lt"/>
              </a:rPr>
              <a:t>Dirigen a los controladores que devuelven una respuesta.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320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Ion</vt:lpstr>
      <vt:lpstr>TFG SymfonyTickects </vt:lpstr>
      <vt:lpstr>ÍNDICE</vt:lpstr>
      <vt:lpstr>1. Objetivos principales</vt:lpstr>
      <vt:lpstr>2. HERRAMIENTAS USADAS</vt:lpstr>
      <vt:lpstr>3.  Base de Datos</vt:lpstr>
      <vt:lpstr>4. Código del proyecto</vt:lpstr>
      <vt:lpstr>¿Qué es Symfony?</vt:lpstr>
      <vt:lpstr>Explicar Migrations y Entidades</vt:lpstr>
      <vt:lpstr>Controladores y Rutas</vt:lpstr>
      <vt:lpstr>Seguridad</vt:lpstr>
      <vt:lpstr>Crud y administración.</vt:lpstr>
      <vt:lpstr>Conexión BBDD y Mailer</vt:lpstr>
      <vt:lpstr>Twig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pasamos a la parte del back-end:  Es necesario logarse con un perfil de administrador para poder acceder. </vt:lpstr>
      <vt:lpstr>En las páginas de los CRUD aparecen las diferentes tablas, paginadas, con los registros de nuestra BBDD.</vt:lpstr>
      <vt:lpstr>Presentación de PowerPoint</vt:lpstr>
      <vt:lpstr>6. POSIBLES MEJORAS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 SymfonyTickects</dc:title>
  <dc:creator>MIGUEL ANGEL VELASCO MARTIN</dc:creator>
  <cp:revision>76</cp:revision>
  <dcterms:created xsi:type="dcterms:W3CDTF">2022-06-01T16:37:19Z</dcterms:created>
  <dcterms:modified xsi:type="dcterms:W3CDTF">2022-06-02T14:02:18Z</dcterms:modified>
</cp:coreProperties>
</file>